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94660"/>
  </p:normalViewPr>
  <p:slideViewPr>
    <p:cSldViewPr>
      <p:cViewPr varScale="1">
        <p:scale>
          <a:sx n="65" d="100"/>
          <a:sy n="65" d="100"/>
        </p:scale>
        <p:origin x="-14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DE085-2AB8-4EB1-8092-CC1BA1D8225A}" type="datetimeFigureOut">
              <a:rPr lang="id-ID" smtClean="0"/>
              <a:t>21/10/2013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6FA2A-649C-4221-80D6-B0BE4761B639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DE085-2AB8-4EB1-8092-CC1BA1D8225A}" type="datetimeFigureOut">
              <a:rPr lang="id-ID" smtClean="0"/>
              <a:t>21/10/2013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6FA2A-649C-4221-80D6-B0BE4761B63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DE085-2AB8-4EB1-8092-CC1BA1D8225A}" type="datetimeFigureOut">
              <a:rPr lang="id-ID" smtClean="0"/>
              <a:t>21/10/2013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6FA2A-649C-4221-80D6-B0BE4761B63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DE085-2AB8-4EB1-8092-CC1BA1D8225A}" type="datetimeFigureOut">
              <a:rPr lang="id-ID" smtClean="0"/>
              <a:t>21/10/2013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6FA2A-649C-4221-80D6-B0BE4761B639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DE085-2AB8-4EB1-8092-CC1BA1D8225A}" type="datetimeFigureOut">
              <a:rPr lang="id-ID" smtClean="0"/>
              <a:t>21/10/2013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6FA2A-649C-4221-80D6-B0BE4761B63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DE085-2AB8-4EB1-8092-CC1BA1D8225A}" type="datetimeFigureOut">
              <a:rPr lang="id-ID" smtClean="0"/>
              <a:t>21/10/2013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6FA2A-649C-4221-80D6-B0BE4761B639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DE085-2AB8-4EB1-8092-CC1BA1D8225A}" type="datetimeFigureOut">
              <a:rPr lang="id-ID" smtClean="0"/>
              <a:t>21/10/2013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6FA2A-649C-4221-80D6-B0BE4761B639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DE085-2AB8-4EB1-8092-CC1BA1D8225A}" type="datetimeFigureOut">
              <a:rPr lang="id-ID" smtClean="0"/>
              <a:t>21/10/2013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6FA2A-649C-4221-80D6-B0BE4761B63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DE085-2AB8-4EB1-8092-CC1BA1D8225A}" type="datetimeFigureOut">
              <a:rPr lang="id-ID" smtClean="0"/>
              <a:t>21/10/2013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6FA2A-649C-4221-80D6-B0BE4761B63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DE085-2AB8-4EB1-8092-CC1BA1D8225A}" type="datetimeFigureOut">
              <a:rPr lang="id-ID" smtClean="0"/>
              <a:t>21/10/2013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6FA2A-649C-4221-80D6-B0BE4761B63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DE085-2AB8-4EB1-8092-CC1BA1D8225A}" type="datetimeFigureOut">
              <a:rPr lang="id-ID" smtClean="0"/>
              <a:t>21/10/2013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6FA2A-649C-4221-80D6-B0BE4761B639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95DE085-2AB8-4EB1-8092-CC1BA1D8225A}" type="datetimeFigureOut">
              <a:rPr lang="id-ID" smtClean="0"/>
              <a:t>21/10/2013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8E6FA2A-649C-4221-80D6-B0BE4761B639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3728" y="3933056"/>
            <a:ext cx="5637010" cy="882119"/>
          </a:xfrm>
        </p:spPr>
        <p:txBody>
          <a:bodyPr/>
          <a:lstStyle/>
          <a:p>
            <a:pPr algn="ctr"/>
            <a:r>
              <a:rPr lang="id-ID" dirty="0"/>
              <a:t>DIAH PRAMESTARI, ST., MT</a:t>
            </a:r>
          </a:p>
          <a:p>
            <a:pPr algn="ctr"/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420888"/>
            <a:ext cx="8352928" cy="1152128"/>
          </a:xfrm>
        </p:spPr>
        <p:txBody>
          <a:bodyPr/>
          <a:lstStyle/>
          <a:p>
            <a:pPr marL="182880" indent="0">
              <a:buNone/>
            </a:pPr>
            <a:r>
              <a:rPr lang="id-ID" sz="4400" dirty="0" smtClean="0"/>
              <a:t>MANUSIA DAN PEKERJAANNYA</a:t>
            </a:r>
            <a:endParaRPr lang="id-ID" sz="4400" dirty="0"/>
          </a:p>
        </p:txBody>
      </p:sp>
    </p:spTree>
    <p:extLst>
      <p:ext uri="{BB962C8B-B14F-4D97-AF65-F5344CB8AC3E}">
        <p14:creationId xmlns:p14="http://schemas.microsoft.com/office/powerpoint/2010/main" val="3028840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512511" cy="857032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3-9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27584" y="1124744"/>
            <a:ext cx="7704856" cy="4824536"/>
          </a:xfrm>
        </p:spPr>
        <p:txBody>
          <a:bodyPr/>
          <a:lstStyle/>
          <a:p>
            <a:r>
              <a:rPr lang="id-ID" sz="2800" b="1" dirty="0"/>
              <a:t>FAKTOR-FAKTOR FISIK </a:t>
            </a:r>
            <a:r>
              <a:rPr lang="id-ID" sz="2800" b="1" dirty="0" smtClean="0"/>
              <a:t>PEKERJAAN (2)</a:t>
            </a:r>
            <a:endParaRPr lang="id-ID" sz="2800" b="1" dirty="0"/>
          </a:p>
          <a:p>
            <a:pPr marL="442913" indent="-177800" algn="just">
              <a:lnSpc>
                <a:spcPct val="90000"/>
              </a:lnSpc>
            </a:pPr>
            <a:r>
              <a:rPr lang="en-US" sz="2400" dirty="0"/>
              <a:t>Hal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diatas</a:t>
            </a:r>
            <a:r>
              <a:rPr lang="en-US" sz="2400" dirty="0"/>
              <a:t> </a:t>
            </a:r>
            <a:r>
              <a:rPr lang="en-US" sz="2400" dirty="0" err="1"/>
              <a:t>berkebalikan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</a:t>
            </a:r>
            <a:r>
              <a:rPr lang="en-US" sz="2400" dirty="0" err="1"/>
              <a:t>pabrik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. </a:t>
            </a:r>
            <a:r>
              <a:rPr lang="en-US" sz="2400" dirty="0" err="1"/>
              <a:t>Besarnya</a:t>
            </a:r>
            <a:r>
              <a:rPr lang="en-US" sz="2400" dirty="0"/>
              <a:t> </a:t>
            </a:r>
            <a:r>
              <a:rPr lang="en-US" sz="2400" dirty="0" err="1"/>
              <a:t>pabrik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pernah</a:t>
            </a:r>
            <a:r>
              <a:rPr lang="en-US" sz="2400" dirty="0"/>
              <a:t> </a:t>
            </a:r>
            <a:r>
              <a:rPr lang="en-US" sz="2400" dirty="0" err="1"/>
              <a:t>melihat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akhir</a:t>
            </a:r>
            <a:r>
              <a:rPr lang="en-US" sz="2400" dirty="0"/>
              <a:t> </a:t>
            </a:r>
            <a:r>
              <a:rPr lang="en-US" sz="2400" dirty="0" err="1"/>
              <a:t>produksi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berakibat</a:t>
            </a:r>
            <a:r>
              <a:rPr lang="en-US" sz="2400" dirty="0"/>
              <a:t> </a:t>
            </a:r>
            <a:r>
              <a:rPr lang="en-US" sz="2400" dirty="0" err="1"/>
              <a:t>hilangnya</a:t>
            </a:r>
            <a:r>
              <a:rPr lang="en-US" sz="2400" dirty="0"/>
              <a:t> rasa </a:t>
            </a:r>
            <a:r>
              <a:rPr lang="en-US" sz="2400" dirty="0" err="1"/>
              <a:t>berjasa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menyebabkan</a:t>
            </a:r>
            <a:r>
              <a:rPr lang="en-US" sz="2400" dirty="0"/>
              <a:t> </a:t>
            </a:r>
            <a:r>
              <a:rPr lang="en-US" sz="2400" dirty="0" err="1"/>
              <a:t>kurangnya</a:t>
            </a:r>
            <a:r>
              <a:rPr lang="en-US" sz="2400" dirty="0"/>
              <a:t> rasa </a:t>
            </a:r>
            <a:r>
              <a:rPr lang="en-US" sz="2400" dirty="0" err="1"/>
              <a:t>tanggung</a:t>
            </a:r>
            <a:r>
              <a:rPr lang="en-US" sz="2400" dirty="0"/>
              <a:t> </a:t>
            </a:r>
            <a:r>
              <a:rPr lang="en-US" sz="2400" dirty="0" err="1"/>
              <a:t>jawab</a:t>
            </a:r>
            <a:endParaRPr lang="en-US" sz="2400" dirty="0"/>
          </a:p>
          <a:p>
            <a:pPr marL="442913" indent="-177800" algn="just">
              <a:lnSpc>
                <a:spcPct val="90000"/>
              </a:lnSpc>
            </a:pPr>
            <a:r>
              <a:rPr lang="en-US" sz="2400" dirty="0"/>
              <a:t>Di </a:t>
            </a:r>
            <a:r>
              <a:rPr lang="en-US" sz="2400" dirty="0" err="1"/>
              <a:t>pabrik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yang </a:t>
            </a:r>
            <a:r>
              <a:rPr lang="en-US" sz="2400" dirty="0" err="1"/>
              <a:t>terotomatisasi</a:t>
            </a:r>
            <a:r>
              <a:rPr lang="en-US" sz="2400" dirty="0"/>
              <a:t>,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berperan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panel control,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selalu</a:t>
            </a:r>
            <a:r>
              <a:rPr lang="en-US" sz="2400" dirty="0"/>
              <a:t> </a:t>
            </a:r>
            <a:r>
              <a:rPr lang="en-US" sz="2400" dirty="0" err="1"/>
              <a:t>mengawasi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selalu</a:t>
            </a:r>
            <a:r>
              <a:rPr lang="en-US" sz="2400" dirty="0"/>
              <a:t> </a:t>
            </a:r>
            <a:r>
              <a:rPr lang="en-US" sz="2400" dirty="0" err="1"/>
              <a:t>sigap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tindakan-tindakan</a:t>
            </a:r>
            <a:r>
              <a:rPr lang="en-US" sz="2400" dirty="0"/>
              <a:t> </a:t>
            </a:r>
            <a:r>
              <a:rPr lang="en-US" sz="2400" dirty="0" err="1"/>
              <a:t>pengamanan</a:t>
            </a:r>
            <a:r>
              <a:rPr lang="en-US" sz="2400" dirty="0"/>
              <a:t> proses.</a:t>
            </a:r>
          </a:p>
          <a:p>
            <a:pPr algn="just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634006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6512511" cy="936104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3-10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99592" y="1196752"/>
            <a:ext cx="7488832" cy="4392488"/>
          </a:xfrm>
        </p:spPr>
        <p:txBody>
          <a:bodyPr/>
          <a:lstStyle/>
          <a:p>
            <a:r>
              <a:rPr lang="id-ID" sz="2800" b="1" dirty="0"/>
              <a:t>FAKTOR-FAKTOR FISIK PEKERJAAN </a:t>
            </a:r>
            <a:r>
              <a:rPr lang="id-ID" sz="2800" b="1" dirty="0" smtClean="0"/>
              <a:t>(3)</a:t>
            </a:r>
            <a:endParaRPr lang="id-ID" sz="2800" b="1" dirty="0"/>
          </a:p>
          <a:p>
            <a:pPr marL="442913" indent="-177800" algn="just">
              <a:lnSpc>
                <a:spcPct val="90000"/>
              </a:lnSpc>
            </a:pP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fisik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berat</a:t>
            </a:r>
            <a:r>
              <a:rPr lang="en-US" sz="2800" dirty="0"/>
              <a:t> </a:t>
            </a:r>
            <a:r>
              <a:rPr lang="en-US" sz="2800" dirty="0" err="1"/>
              <a:t>tetapi</a:t>
            </a:r>
            <a:r>
              <a:rPr lang="en-US" sz="2800" dirty="0"/>
              <a:t> </a:t>
            </a:r>
            <a:r>
              <a:rPr lang="en-US" sz="2800" dirty="0" err="1"/>
              <a:t>mempunyai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beban</a:t>
            </a:r>
            <a:r>
              <a:rPr lang="en-US" sz="2800" dirty="0"/>
              <a:t> mental</a:t>
            </a:r>
          </a:p>
          <a:p>
            <a:pPr marL="442913" indent="-177800" algn="just">
              <a:lnSpc>
                <a:spcPct val="90000"/>
              </a:lnSpc>
            </a:pPr>
            <a:r>
              <a:rPr lang="en-US" sz="2800" dirty="0" err="1"/>
              <a:t>Keadaan</a:t>
            </a:r>
            <a:r>
              <a:rPr lang="en-US" sz="2800" dirty="0"/>
              <a:t> </a:t>
            </a:r>
            <a:r>
              <a:rPr lang="en-US" sz="2800" dirty="0" err="1"/>
              <a:t>faktor</a:t>
            </a:r>
            <a:r>
              <a:rPr lang="en-US" sz="2800" dirty="0"/>
              <a:t> </a:t>
            </a:r>
            <a:r>
              <a:rPr lang="en-US" sz="2800" dirty="0" err="1"/>
              <a:t>fisik</a:t>
            </a:r>
            <a:r>
              <a:rPr lang="en-US" sz="2800" dirty="0"/>
              <a:t> lain yang </a:t>
            </a:r>
            <a:r>
              <a:rPr lang="en-US" sz="2800" dirty="0" err="1"/>
              <a:t>perlu</a:t>
            </a:r>
            <a:r>
              <a:rPr lang="en-US" sz="2800" dirty="0"/>
              <a:t> </a:t>
            </a:r>
            <a:r>
              <a:rPr lang="en-US" sz="2800" dirty="0" err="1"/>
              <a:t>diperhatikan</a:t>
            </a:r>
            <a:r>
              <a:rPr lang="en-US" sz="2800" dirty="0"/>
              <a:t>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dirty="0" err="1"/>
              <a:t>kemampuan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, </a:t>
            </a:r>
            <a:r>
              <a:rPr lang="en-US" sz="2800" dirty="0" err="1"/>
              <a:t>pengaruh</a:t>
            </a:r>
            <a:r>
              <a:rPr lang="en-US" sz="2800" dirty="0"/>
              <a:t> </a:t>
            </a:r>
            <a:r>
              <a:rPr lang="en-US" sz="2800" dirty="0" err="1"/>
              <a:t>kondisi</a:t>
            </a:r>
            <a:r>
              <a:rPr lang="en-US" sz="2800" dirty="0"/>
              <a:t> </a:t>
            </a:r>
            <a:r>
              <a:rPr lang="en-US" sz="2800" dirty="0" err="1"/>
              <a:t>lingkungan</a:t>
            </a:r>
            <a:r>
              <a:rPr lang="en-US" sz="2800" dirty="0"/>
              <a:t> </a:t>
            </a:r>
            <a:r>
              <a:rPr lang="en-US" sz="2800" dirty="0" err="1"/>
              <a:t>fisik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, </a:t>
            </a:r>
            <a:r>
              <a:rPr lang="en-US" sz="2800" dirty="0" err="1"/>
              <a:t>perancangan</a:t>
            </a:r>
            <a:r>
              <a:rPr lang="en-US" sz="2800" dirty="0"/>
              <a:t> </a:t>
            </a:r>
            <a:r>
              <a:rPr lang="en-US" sz="2800" dirty="0" err="1"/>
              <a:t>mesin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peralatan</a:t>
            </a:r>
            <a:r>
              <a:rPr lang="en-US" sz="2800" dirty="0"/>
              <a:t> agar </a:t>
            </a:r>
            <a:r>
              <a:rPr lang="en-US" sz="2800" dirty="0" err="1"/>
              <a:t>sesuai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pemakainya</a:t>
            </a:r>
            <a:r>
              <a:rPr lang="en-US" sz="2800" dirty="0"/>
              <a:t>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46772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6512511" cy="1001048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3-11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27584" y="1340768"/>
            <a:ext cx="7560840" cy="4536504"/>
          </a:xfrm>
        </p:spPr>
        <p:txBody>
          <a:bodyPr>
            <a:normAutofit fontScale="77500" lnSpcReduction="20000"/>
          </a:bodyPr>
          <a:lstStyle/>
          <a:p>
            <a:r>
              <a:rPr lang="id-ID" sz="3200" dirty="0" smtClean="0"/>
              <a:t>MASALAH PERUBAHAN</a:t>
            </a:r>
          </a:p>
          <a:p>
            <a:pPr marL="442913" indent="-177800" algn="just"/>
            <a:r>
              <a:rPr lang="en-US" sz="3200" dirty="0" err="1"/>
              <a:t>Faktor-faktor</a:t>
            </a:r>
            <a:r>
              <a:rPr lang="en-US" sz="3200" dirty="0"/>
              <a:t> </a:t>
            </a:r>
            <a:r>
              <a:rPr lang="en-US" sz="3200" dirty="0" err="1"/>
              <a:t>diri</a:t>
            </a:r>
            <a:r>
              <a:rPr lang="en-US" sz="3200" dirty="0"/>
              <a:t>, </a:t>
            </a:r>
            <a:r>
              <a:rPr lang="en-US" sz="3200" dirty="0" err="1"/>
              <a:t>sosial</a:t>
            </a:r>
            <a:r>
              <a:rPr lang="en-US" sz="3200" dirty="0"/>
              <a:t> </a:t>
            </a:r>
            <a:r>
              <a:rPr lang="en-US" sz="3200" dirty="0" err="1"/>
              <a:t>keorganisasian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fisik</a:t>
            </a:r>
            <a:r>
              <a:rPr lang="en-US" sz="3200" dirty="0"/>
              <a:t> </a:t>
            </a:r>
            <a:r>
              <a:rPr lang="en-US" sz="3200" dirty="0" err="1"/>
              <a:t>pekerjaan</a:t>
            </a:r>
            <a:r>
              <a:rPr lang="en-US" sz="3200" dirty="0"/>
              <a:t> </a:t>
            </a:r>
            <a:r>
              <a:rPr lang="en-US" sz="3200" dirty="0" err="1"/>
              <a:t>bersama-sama</a:t>
            </a:r>
            <a:r>
              <a:rPr lang="en-US" sz="3200" dirty="0"/>
              <a:t> </a:t>
            </a:r>
            <a:r>
              <a:rPr lang="en-US" sz="3200" dirty="0" err="1"/>
              <a:t>berinteraksi</a:t>
            </a:r>
            <a:r>
              <a:rPr lang="en-US" sz="3200" dirty="0"/>
              <a:t> </a:t>
            </a:r>
            <a:r>
              <a:rPr lang="en-US" sz="3200" dirty="0" err="1"/>
              <a:t>satu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yang </a:t>
            </a:r>
            <a:r>
              <a:rPr lang="en-US" sz="3200" dirty="0" err="1"/>
              <a:t>lainnya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mempengaruhi</a:t>
            </a:r>
            <a:r>
              <a:rPr lang="en-US" sz="3200" dirty="0"/>
              <a:t> </a:t>
            </a:r>
            <a:r>
              <a:rPr lang="en-US" sz="3200" dirty="0" err="1"/>
              <a:t>keberhasilan</a:t>
            </a:r>
            <a:r>
              <a:rPr lang="en-US" sz="3200" dirty="0"/>
              <a:t> </a:t>
            </a:r>
            <a:r>
              <a:rPr lang="en-US" sz="3200" dirty="0" err="1"/>
              <a:t>kerja</a:t>
            </a:r>
            <a:endParaRPr lang="en-US" sz="3200" dirty="0"/>
          </a:p>
          <a:p>
            <a:pPr marL="442913" indent="-177800" algn="just"/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suatu</a:t>
            </a:r>
            <a:r>
              <a:rPr lang="en-US" sz="3200" dirty="0"/>
              <a:t> proses </a:t>
            </a:r>
            <a:r>
              <a:rPr lang="en-US" sz="3200" dirty="0" err="1"/>
              <a:t>kerja</a:t>
            </a:r>
            <a:r>
              <a:rPr lang="en-US" sz="3200" dirty="0"/>
              <a:t>, </a:t>
            </a:r>
            <a:r>
              <a:rPr lang="en-US" sz="3200" dirty="0" err="1"/>
              <a:t>perlu</a:t>
            </a:r>
            <a:r>
              <a:rPr lang="en-US" sz="3200" dirty="0"/>
              <a:t> </a:t>
            </a:r>
            <a:r>
              <a:rPr lang="en-US" sz="3200" dirty="0" err="1"/>
              <a:t>dilakukan</a:t>
            </a:r>
            <a:r>
              <a:rPr lang="en-US" sz="3200" dirty="0"/>
              <a:t> </a:t>
            </a:r>
            <a:r>
              <a:rPr lang="en-US" sz="3200" dirty="0" err="1"/>
              <a:t>rancangan</a:t>
            </a:r>
            <a:r>
              <a:rPr lang="en-US" sz="3200" dirty="0"/>
              <a:t> </a:t>
            </a:r>
            <a:r>
              <a:rPr lang="en-US" sz="3200" dirty="0" err="1"/>
              <a:t>sistem</a:t>
            </a:r>
            <a:r>
              <a:rPr lang="en-US" sz="3200" dirty="0"/>
              <a:t> </a:t>
            </a:r>
            <a:r>
              <a:rPr lang="en-US" sz="3200" dirty="0" err="1"/>
              <a:t>kerja</a:t>
            </a:r>
            <a:r>
              <a:rPr lang="en-US" sz="3200" dirty="0"/>
              <a:t> yang </a:t>
            </a:r>
            <a:r>
              <a:rPr lang="en-US" sz="3200" dirty="0" err="1"/>
              <a:t>terbaik</a:t>
            </a:r>
            <a:endParaRPr lang="en-US" sz="3200" dirty="0"/>
          </a:p>
          <a:p>
            <a:pPr marL="442913" indent="-177800" algn="just"/>
            <a:r>
              <a:rPr lang="en-US" sz="3200" dirty="0" err="1"/>
              <a:t>Karenanya</a:t>
            </a:r>
            <a:r>
              <a:rPr lang="en-US" sz="3200" dirty="0"/>
              <a:t> </a:t>
            </a:r>
            <a:r>
              <a:rPr lang="en-US" sz="3200" dirty="0" err="1"/>
              <a:t>diperlukan</a:t>
            </a:r>
            <a:r>
              <a:rPr lang="en-US" sz="3200" dirty="0"/>
              <a:t> </a:t>
            </a:r>
            <a:r>
              <a:rPr lang="en-US" sz="3200" dirty="0" err="1"/>
              <a:t>analisa</a:t>
            </a:r>
            <a:r>
              <a:rPr lang="en-US" sz="3200" dirty="0"/>
              <a:t> </a:t>
            </a:r>
            <a:r>
              <a:rPr lang="en-US" sz="3200" dirty="0" err="1"/>
              <a:t>sistem</a:t>
            </a:r>
            <a:r>
              <a:rPr lang="en-US" sz="3200" dirty="0"/>
              <a:t> </a:t>
            </a:r>
            <a:r>
              <a:rPr lang="en-US" sz="3200" dirty="0" err="1"/>
              <a:t>kerja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bila</a:t>
            </a:r>
            <a:r>
              <a:rPr lang="en-US" sz="3200" dirty="0"/>
              <a:t> </a:t>
            </a:r>
            <a:r>
              <a:rPr lang="en-US" sz="3200" dirty="0" err="1"/>
              <a:t>diperlukan</a:t>
            </a:r>
            <a:r>
              <a:rPr lang="en-US" sz="3200" dirty="0"/>
              <a:t> </a:t>
            </a:r>
            <a:r>
              <a:rPr lang="en-US" sz="3200" dirty="0" err="1"/>
              <a:t>akan</a:t>
            </a:r>
            <a:r>
              <a:rPr lang="en-US" sz="3200" dirty="0"/>
              <a:t> </a:t>
            </a:r>
            <a:r>
              <a:rPr lang="en-US" sz="3200" dirty="0" err="1"/>
              <a:t>dilakukan</a:t>
            </a:r>
            <a:r>
              <a:rPr lang="en-US" sz="3200" dirty="0"/>
              <a:t> </a:t>
            </a:r>
            <a:r>
              <a:rPr lang="en-US" sz="3200" dirty="0" err="1"/>
              <a:t>perubahan-perubahan</a:t>
            </a:r>
            <a:r>
              <a:rPr lang="en-US" sz="3200" dirty="0"/>
              <a:t> yang </a:t>
            </a:r>
            <a:r>
              <a:rPr lang="en-US" sz="3200" dirty="0" err="1"/>
              <a:t>terus</a:t>
            </a:r>
            <a:r>
              <a:rPr lang="en-US" sz="3200" dirty="0"/>
              <a:t> </a:t>
            </a:r>
            <a:r>
              <a:rPr lang="en-US" sz="3200" dirty="0" err="1"/>
              <a:t>menerus</a:t>
            </a:r>
            <a:r>
              <a:rPr lang="en-US" sz="3200" dirty="0"/>
              <a:t> </a:t>
            </a:r>
            <a:r>
              <a:rPr lang="en-US" sz="3200" dirty="0" err="1"/>
              <a:t>sesuai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perbaikan-perbaikan</a:t>
            </a:r>
            <a:r>
              <a:rPr lang="en-US" sz="3200" dirty="0"/>
              <a:t> </a:t>
            </a:r>
            <a:r>
              <a:rPr lang="en-US" sz="3200" dirty="0" err="1"/>
              <a:t>rancangan</a:t>
            </a:r>
            <a:r>
              <a:rPr lang="en-US" sz="3200" dirty="0"/>
              <a:t> yang </a:t>
            </a:r>
            <a:r>
              <a:rPr lang="en-US" sz="3200" dirty="0" err="1"/>
              <a:t>dinilai</a:t>
            </a:r>
            <a:r>
              <a:rPr lang="en-US" sz="3200" dirty="0"/>
              <a:t> </a:t>
            </a:r>
            <a:r>
              <a:rPr lang="en-US" sz="3200" dirty="0" err="1"/>
              <a:t>lebih</a:t>
            </a:r>
            <a:r>
              <a:rPr lang="en-US" sz="3200" dirty="0"/>
              <a:t> </a:t>
            </a:r>
            <a:r>
              <a:rPr lang="en-US" sz="3200" dirty="0" err="1"/>
              <a:t>menguntungkan</a:t>
            </a:r>
            <a:r>
              <a:rPr lang="en-US" sz="3200" dirty="0"/>
              <a:t>.</a:t>
            </a:r>
          </a:p>
          <a:p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12167482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6512511" cy="929040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3-12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43608" y="1196752"/>
            <a:ext cx="7488832" cy="4608512"/>
          </a:xfrm>
        </p:spPr>
        <p:txBody>
          <a:bodyPr/>
          <a:lstStyle/>
          <a:p>
            <a:r>
              <a:rPr lang="id-ID" sz="2400" dirty="0"/>
              <a:t>MASALAH </a:t>
            </a:r>
            <a:r>
              <a:rPr lang="id-ID" sz="2400" dirty="0" smtClean="0"/>
              <a:t>PERUBAHAN (2)</a:t>
            </a:r>
          </a:p>
          <a:p>
            <a:pPr marL="442913" indent="-177800" algn="just"/>
            <a:r>
              <a:rPr lang="en-US" sz="2400" dirty="0"/>
              <a:t>Salah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faktor</a:t>
            </a:r>
            <a:r>
              <a:rPr lang="en-US" sz="2400" dirty="0"/>
              <a:t> yang </a:t>
            </a:r>
            <a:r>
              <a:rPr lang="en-US" sz="2400" dirty="0" err="1"/>
              <a:t>seringkali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penghambat</a:t>
            </a:r>
            <a:r>
              <a:rPr lang="en-US" sz="2400" dirty="0"/>
              <a:t> </a:t>
            </a:r>
            <a:r>
              <a:rPr lang="en-US" sz="2400" dirty="0" err="1"/>
              <a:t>terlaksananya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/</a:t>
            </a:r>
            <a:r>
              <a:rPr lang="en-US" sz="2400" dirty="0" err="1"/>
              <a:t>perbaikan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ketidak</a:t>
            </a:r>
            <a:r>
              <a:rPr lang="en-US" sz="2400" dirty="0"/>
              <a:t> </a:t>
            </a:r>
            <a:r>
              <a:rPr lang="en-US" sz="2400" dirty="0" err="1"/>
              <a:t>sediaan</a:t>
            </a:r>
            <a:r>
              <a:rPr lang="en-US" sz="2400" dirty="0"/>
              <a:t> </a:t>
            </a:r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menerimanya</a:t>
            </a:r>
            <a:r>
              <a:rPr lang="en-US" sz="2400" dirty="0"/>
              <a:t> </a:t>
            </a:r>
            <a:endParaRPr lang="id-ID" sz="2400" dirty="0" smtClean="0"/>
          </a:p>
          <a:p>
            <a:pPr marL="442913" indent="-177800" algn="just"/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kondisi</a:t>
            </a:r>
            <a:r>
              <a:rPr lang="en-US" sz="2400" dirty="0"/>
              <a:t>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berlangsung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lama, </a:t>
            </a:r>
            <a:r>
              <a:rPr lang="en-US" sz="2400" dirty="0" err="1"/>
              <a:t>perlu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yang </a:t>
            </a:r>
            <a:r>
              <a:rPr lang="en-US" sz="2400" dirty="0" err="1"/>
              <a:t>panjang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merubah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,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terbiasa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kerjanya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perbaikan</a:t>
            </a:r>
            <a:r>
              <a:rPr lang="en-US" sz="2400" dirty="0"/>
              <a:t> yang </a:t>
            </a:r>
            <a:r>
              <a:rPr lang="en-US" sz="2400" dirty="0" err="1"/>
              <a:t>menuntut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kebiasaan</a:t>
            </a:r>
            <a:r>
              <a:rPr lang="en-US" sz="2400" dirty="0"/>
              <a:t> </a:t>
            </a:r>
            <a:r>
              <a:rPr lang="en-US" sz="2400" dirty="0" err="1"/>
              <a:t>dirasakan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sesuatu</a:t>
            </a:r>
            <a:r>
              <a:rPr lang="en-US" sz="2400" dirty="0"/>
              <a:t> yang </a:t>
            </a:r>
            <a:r>
              <a:rPr lang="en-US" sz="2400" dirty="0" err="1"/>
              <a:t>menyulitkan</a:t>
            </a:r>
            <a:endParaRPr lang="en-US" sz="2400" dirty="0"/>
          </a:p>
          <a:p>
            <a:pPr marL="442913" indent="-177800" algn="just"/>
            <a:endParaRPr lang="en-US" sz="2400" dirty="0"/>
          </a:p>
          <a:p>
            <a:pPr algn="just"/>
            <a:endParaRPr lang="id-ID" sz="2400" dirty="0"/>
          </a:p>
          <a:p>
            <a:pPr algn="just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636558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512511" cy="929040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3-13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3568" y="1340768"/>
            <a:ext cx="7704856" cy="4608512"/>
          </a:xfrm>
        </p:spPr>
        <p:txBody>
          <a:bodyPr/>
          <a:lstStyle/>
          <a:p>
            <a:r>
              <a:rPr lang="id-ID" sz="2800" dirty="0"/>
              <a:t>MASALAH PERUBAHAN </a:t>
            </a:r>
            <a:r>
              <a:rPr lang="id-ID" sz="2800" dirty="0" smtClean="0"/>
              <a:t>(3)</a:t>
            </a:r>
          </a:p>
          <a:p>
            <a:pPr marL="442913" indent="-177800" algn="just"/>
            <a:r>
              <a:rPr lang="en-US" sz="2800" dirty="0" err="1"/>
              <a:t>Penanaman-penanaman</a:t>
            </a:r>
            <a:r>
              <a:rPr lang="en-US" sz="2800" dirty="0"/>
              <a:t> </a:t>
            </a:r>
            <a:r>
              <a:rPr lang="en-US" sz="2800" dirty="0" err="1"/>
              <a:t>pengertian</a:t>
            </a:r>
            <a:r>
              <a:rPr lang="en-US" sz="2800" dirty="0"/>
              <a:t>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cermat</a:t>
            </a:r>
            <a:r>
              <a:rPr lang="en-US" sz="2800" dirty="0"/>
              <a:t> </a:t>
            </a:r>
            <a:r>
              <a:rPr lang="en-US" sz="2800" dirty="0" err="1"/>
              <a:t>dijalankan</a:t>
            </a:r>
            <a:r>
              <a:rPr lang="en-US" sz="2800" dirty="0"/>
              <a:t> </a:t>
            </a:r>
            <a:r>
              <a:rPr lang="en-US" sz="2800" dirty="0" err="1"/>
              <a:t>bahkan</a:t>
            </a:r>
            <a:r>
              <a:rPr lang="en-US" sz="2800" dirty="0"/>
              <a:t> </a:t>
            </a:r>
            <a:r>
              <a:rPr lang="en-US" sz="2800" dirty="0" err="1"/>
              <a:t>sampai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saat-saat</a:t>
            </a:r>
            <a:r>
              <a:rPr lang="en-US" sz="2800" dirty="0"/>
              <a:t> </a:t>
            </a:r>
            <a:r>
              <a:rPr lang="en-US" sz="2800" dirty="0" err="1"/>
              <a:t>perubahan</a:t>
            </a:r>
            <a:r>
              <a:rPr lang="en-US" sz="2800" dirty="0"/>
              <a:t> </a:t>
            </a:r>
            <a:r>
              <a:rPr lang="en-US" sz="2800" dirty="0" err="1"/>
              <a:t>sedang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sudah</a:t>
            </a:r>
            <a:r>
              <a:rPr lang="en-US" sz="2800" dirty="0"/>
              <a:t> </a:t>
            </a:r>
            <a:r>
              <a:rPr lang="en-US" sz="2800" dirty="0" err="1"/>
              <a:t>berjalan</a:t>
            </a:r>
            <a:r>
              <a:rPr lang="en-US" sz="2800" dirty="0"/>
              <a:t>.</a:t>
            </a:r>
          </a:p>
          <a:p>
            <a:pPr marL="442913" indent="-177800" algn="just"/>
            <a:r>
              <a:rPr lang="en-US" sz="2800" dirty="0" err="1"/>
              <a:t>Sikap</a:t>
            </a:r>
            <a:r>
              <a:rPr lang="en-US" sz="2800" dirty="0"/>
              <a:t> </a:t>
            </a:r>
            <a:r>
              <a:rPr lang="en-US" sz="2800" dirty="0" err="1"/>
              <a:t>penolakan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perubahan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saja</a:t>
            </a:r>
            <a:r>
              <a:rPr lang="en-US" sz="2800" dirty="0"/>
              <a:t> </a:t>
            </a:r>
            <a:r>
              <a:rPr lang="en-US" sz="2800" dirty="0" err="1"/>
              <a:t>ditunjukkan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pekerja</a:t>
            </a:r>
            <a:r>
              <a:rPr lang="en-US" sz="2800" dirty="0"/>
              <a:t> </a:t>
            </a:r>
            <a:r>
              <a:rPr lang="en-US" sz="2800" dirty="0" err="1"/>
              <a:t>tetapi</a:t>
            </a:r>
            <a:r>
              <a:rPr lang="en-US" sz="2800" dirty="0"/>
              <a:t> </a:t>
            </a:r>
            <a:r>
              <a:rPr lang="en-US" sz="2800" dirty="0" err="1"/>
              <a:t>terkadang</a:t>
            </a:r>
            <a:r>
              <a:rPr lang="en-US" sz="2800" dirty="0"/>
              <a:t> </a:t>
            </a:r>
            <a:r>
              <a:rPr lang="en-US" sz="2800" dirty="0" err="1"/>
              <a:t>para</a:t>
            </a:r>
            <a:r>
              <a:rPr lang="en-US" sz="2800" dirty="0"/>
              <a:t> </a:t>
            </a:r>
            <a:r>
              <a:rPr lang="en-US" sz="2800" dirty="0" err="1"/>
              <a:t>pimpinan</a:t>
            </a:r>
            <a:r>
              <a:rPr lang="en-US" sz="2800" dirty="0"/>
              <a:t> </a:t>
            </a:r>
            <a:r>
              <a:rPr lang="en-US" sz="2800" dirty="0" err="1"/>
              <a:t>sendiri</a:t>
            </a:r>
            <a:r>
              <a:rPr lang="en-US" sz="2800" dirty="0"/>
              <a:t> yang </a:t>
            </a:r>
            <a:r>
              <a:rPr lang="en-US" sz="2800" dirty="0" err="1"/>
              <a:t>menolak</a:t>
            </a:r>
            <a:r>
              <a:rPr lang="en-US" sz="2800" dirty="0"/>
              <a:t> </a:t>
            </a:r>
            <a:r>
              <a:rPr lang="en-US" sz="2800" dirty="0" err="1"/>
              <a:t>adanya</a:t>
            </a:r>
            <a:r>
              <a:rPr lang="en-US" sz="2800" dirty="0"/>
              <a:t> </a:t>
            </a:r>
            <a:r>
              <a:rPr lang="en-US" sz="2800" dirty="0" err="1" smtClean="0"/>
              <a:t>perubaha</a:t>
            </a:r>
            <a:r>
              <a:rPr lang="id-ID" sz="2800" dirty="0" smtClean="0"/>
              <a:t>n</a:t>
            </a:r>
            <a:endParaRPr lang="id-ID" sz="2800" dirty="0"/>
          </a:p>
          <a:p>
            <a:pPr algn="just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002795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6512511" cy="929040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3-14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11560" y="1340768"/>
            <a:ext cx="7704856" cy="4464496"/>
          </a:xfrm>
        </p:spPr>
        <p:txBody>
          <a:bodyPr>
            <a:normAutofit lnSpcReduction="10000"/>
          </a:bodyPr>
          <a:lstStyle/>
          <a:p>
            <a:r>
              <a:rPr lang="id-ID" sz="2400" dirty="0"/>
              <a:t>MASALAH PERUBAHAN (3</a:t>
            </a:r>
            <a:r>
              <a:rPr lang="id-ID" sz="2400" dirty="0" smtClean="0"/>
              <a:t>)</a:t>
            </a:r>
          </a:p>
          <a:p>
            <a:pPr marL="354013" indent="-177800" algn="just"/>
            <a:r>
              <a:rPr lang="en-US" sz="2400" dirty="0"/>
              <a:t>Hal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disebabkan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sikap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mau</a:t>
            </a:r>
            <a:r>
              <a:rPr lang="en-US" sz="2400" dirty="0"/>
              <a:t> </a:t>
            </a:r>
            <a:r>
              <a:rPr lang="en-US" sz="2400" dirty="0" err="1"/>
              <a:t>bersusah-susah</a:t>
            </a:r>
            <a:r>
              <a:rPr lang="en-US" sz="2400" dirty="0"/>
              <a:t> </a:t>
            </a:r>
            <a:r>
              <a:rPr lang="en-US" sz="2400" dirty="0" err="1"/>
              <a:t>merubah</a:t>
            </a:r>
            <a:r>
              <a:rPr lang="en-US" sz="2400" dirty="0"/>
              <a:t>, </a:t>
            </a:r>
            <a:r>
              <a:rPr lang="en-US" sz="2400" dirty="0" err="1"/>
              <a:t>ketidak</a:t>
            </a:r>
            <a:r>
              <a:rPr lang="en-US" sz="2400" dirty="0"/>
              <a:t> </a:t>
            </a:r>
            <a:r>
              <a:rPr lang="en-US" sz="2400" dirty="0" err="1"/>
              <a:t>sadaran</a:t>
            </a:r>
            <a:r>
              <a:rPr lang="en-US" sz="2400" dirty="0"/>
              <a:t> </a:t>
            </a:r>
            <a:r>
              <a:rPr lang="en-US" sz="2400" dirty="0" err="1"/>
              <a:t>pimpinan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pentingnya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keuntungan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, </a:t>
            </a:r>
            <a:r>
              <a:rPr lang="en-US" sz="2400" dirty="0" err="1"/>
              <a:t>ketidak</a:t>
            </a:r>
            <a:r>
              <a:rPr lang="en-US" sz="2400" dirty="0"/>
              <a:t> </a:t>
            </a:r>
            <a:r>
              <a:rPr lang="en-US" sz="2400" dirty="0" err="1"/>
              <a:t>yakinan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berhasil</a:t>
            </a:r>
            <a:r>
              <a:rPr lang="en-US" sz="2400" dirty="0"/>
              <a:t> </a:t>
            </a:r>
            <a:r>
              <a:rPr lang="en-US" sz="2400" dirty="0" err="1"/>
              <a:t>meyakinkan</a:t>
            </a:r>
            <a:r>
              <a:rPr lang="en-US" sz="2400" dirty="0"/>
              <a:t> </a:t>
            </a:r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ketidak</a:t>
            </a:r>
            <a:r>
              <a:rPr lang="en-US" sz="2400" dirty="0"/>
              <a:t> </a:t>
            </a:r>
            <a:r>
              <a:rPr lang="en-US" sz="2400" dirty="0" err="1"/>
              <a:t>percayaan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mendatangkan</a:t>
            </a:r>
            <a:r>
              <a:rPr lang="en-US" sz="2400" dirty="0"/>
              <a:t> </a:t>
            </a:r>
            <a:r>
              <a:rPr lang="en-US" sz="2400" dirty="0" err="1"/>
              <a:t>perbaikan</a:t>
            </a:r>
            <a:endParaRPr lang="en-US" sz="2400" dirty="0"/>
          </a:p>
          <a:p>
            <a:pPr marL="354013" indent="-177800" algn="just"/>
            <a:r>
              <a:rPr lang="en-US" sz="2400" dirty="0" err="1"/>
              <a:t>Pemberian</a:t>
            </a:r>
            <a:r>
              <a:rPr lang="en-US" sz="2400" dirty="0"/>
              <a:t> </a:t>
            </a:r>
            <a:r>
              <a:rPr lang="en-US" sz="2400" dirty="0" err="1"/>
              <a:t>penjelasan</a:t>
            </a:r>
            <a:r>
              <a:rPr lang="en-US" sz="2400" dirty="0"/>
              <a:t> yang </a:t>
            </a:r>
            <a:r>
              <a:rPr lang="en-US" sz="2400" dirty="0" err="1"/>
              <a:t>cukup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manajemen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pimpinan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salah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syarat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 agar </a:t>
            </a:r>
            <a:r>
              <a:rPr lang="en-US" sz="2400" dirty="0" err="1"/>
              <a:t>perbaikan-perbaikan</a:t>
            </a:r>
            <a:r>
              <a:rPr lang="en-US" sz="2400" dirty="0"/>
              <a:t> yang </a:t>
            </a:r>
            <a:r>
              <a:rPr lang="en-US" sz="2400" dirty="0" err="1"/>
              <a:t>dinamis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berjalan</a:t>
            </a:r>
            <a:endParaRPr lang="en-US" sz="2400" dirty="0"/>
          </a:p>
          <a:p>
            <a:endParaRPr lang="id-ID" sz="2400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04413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6512511" cy="792088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3-1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71600" y="1340768"/>
            <a:ext cx="7704856" cy="4392488"/>
          </a:xfrm>
        </p:spPr>
        <p:txBody>
          <a:bodyPr>
            <a:normAutofit/>
          </a:bodyPr>
          <a:lstStyle/>
          <a:p>
            <a:pPr algn="just"/>
            <a:r>
              <a:rPr lang="en-US" sz="3200" dirty="0" err="1"/>
              <a:t>Faktor-faktor</a:t>
            </a:r>
            <a:r>
              <a:rPr lang="en-US" sz="3200" dirty="0"/>
              <a:t> yang </a:t>
            </a:r>
            <a:r>
              <a:rPr lang="en-US" sz="3200" dirty="0" err="1"/>
              <a:t>mempengaruhi</a:t>
            </a:r>
            <a:r>
              <a:rPr lang="en-US" sz="3200" dirty="0"/>
              <a:t> </a:t>
            </a:r>
            <a:r>
              <a:rPr lang="en-US" sz="3200" dirty="0" err="1"/>
              <a:t>keberhasilan</a:t>
            </a:r>
            <a:r>
              <a:rPr lang="en-US" sz="3200" dirty="0"/>
              <a:t> </a:t>
            </a:r>
            <a:r>
              <a:rPr lang="en-US" sz="3200" dirty="0" err="1"/>
              <a:t>kerja</a:t>
            </a:r>
            <a:endParaRPr lang="en-US" sz="3200" dirty="0"/>
          </a:p>
          <a:p>
            <a:pPr lvl="1" algn="just"/>
            <a:r>
              <a:rPr lang="en-US" sz="2800" dirty="0" err="1"/>
              <a:t>Faktor-faktor</a:t>
            </a:r>
            <a:r>
              <a:rPr lang="en-US" sz="2800" dirty="0"/>
              <a:t> yang </a:t>
            </a:r>
            <a:r>
              <a:rPr lang="en-US" sz="2800" dirty="0" err="1" smtClean="0"/>
              <a:t>mempengaru</a:t>
            </a:r>
            <a:r>
              <a:rPr lang="id-ID" sz="2800" dirty="0" smtClean="0"/>
              <a:t>hi : </a:t>
            </a:r>
            <a:r>
              <a:rPr lang="en-US" sz="2800" b="1" i="1" dirty="0" err="1" smtClean="0">
                <a:solidFill>
                  <a:schemeClr val="bg2">
                    <a:lumMod val="50000"/>
                  </a:schemeClr>
                </a:solidFill>
              </a:rPr>
              <a:t>kelompok</a:t>
            </a:r>
            <a:r>
              <a:rPr lang="en-US" sz="2800" b="1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b="1" i="1" dirty="0" err="1">
                <a:solidFill>
                  <a:schemeClr val="bg2">
                    <a:lumMod val="50000"/>
                  </a:schemeClr>
                </a:solidFill>
              </a:rPr>
              <a:t>faktor-faktor</a:t>
            </a:r>
            <a:r>
              <a:rPr lang="en-US" sz="28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b="1" i="1" dirty="0" err="1">
                <a:solidFill>
                  <a:schemeClr val="bg2">
                    <a:lumMod val="50000"/>
                  </a:schemeClr>
                </a:solidFill>
              </a:rPr>
              <a:t>diri</a:t>
            </a:r>
            <a:r>
              <a:rPr lang="en-US" sz="2800" b="1" i="1" dirty="0">
                <a:solidFill>
                  <a:schemeClr val="bg2">
                    <a:lumMod val="50000"/>
                  </a:schemeClr>
                </a:solidFill>
              </a:rPr>
              <a:t> (individual) </a:t>
            </a:r>
            <a:r>
              <a:rPr lang="en-US" sz="2800" b="1" i="1" dirty="0" err="1">
                <a:solidFill>
                  <a:schemeClr val="bg2">
                    <a:lumMod val="50000"/>
                  </a:schemeClr>
                </a:solidFill>
              </a:rPr>
              <a:t>dan</a:t>
            </a:r>
            <a:r>
              <a:rPr lang="en-US" sz="28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b="1" i="1" dirty="0" err="1">
                <a:solidFill>
                  <a:schemeClr val="bg2">
                    <a:lumMod val="50000"/>
                  </a:schemeClr>
                </a:solidFill>
              </a:rPr>
              <a:t>faktor-faktor</a:t>
            </a:r>
            <a:r>
              <a:rPr lang="en-US" sz="28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b="1" i="1" dirty="0" err="1">
                <a:solidFill>
                  <a:schemeClr val="bg2">
                    <a:lumMod val="50000"/>
                  </a:schemeClr>
                </a:solidFill>
              </a:rPr>
              <a:t>situasional</a:t>
            </a:r>
            <a:endParaRPr lang="en-US" sz="2800" b="1" i="1" dirty="0">
              <a:solidFill>
                <a:schemeClr val="bg2">
                  <a:lumMod val="50000"/>
                </a:schemeClr>
              </a:solidFill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57743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3-2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55576" y="1268760"/>
            <a:ext cx="8064896" cy="475252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3200" dirty="0" err="1"/>
              <a:t>Faktor-faktor</a:t>
            </a:r>
            <a:r>
              <a:rPr lang="en-US" sz="3200" dirty="0"/>
              <a:t> yang </a:t>
            </a:r>
            <a:r>
              <a:rPr lang="en-US" sz="3200" dirty="0" err="1"/>
              <a:t>mempengaruhi</a:t>
            </a:r>
            <a:r>
              <a:rPr lang="en-US" sz="3200" dirty="0"/>
              <a:t> </a:t>
            </a:r>
            <a:r>
              <a:rPr lang="en-US" sz="3200" dirty="0" err="1"/>
              <a:t>keberhasilan</a:t>
            </a:r>
            <a:r>
              <a:rPr lang="en-US" sz="3200" dirty="0"/>
              <a:t> </a:t>
            </a:r>
            <a:r>
              <a:rPr lang="en-US" sz="3200" dirty="0" err="1" smtClean="0"/>
              <a:t>kerja</a:t>
            </a:r>
            <a:endParaRPr lang="id-ID" sz="3200" dirty="0" smtClean="0"/>
          </a:p>
          <a:p>
            <a:pPr lvl="1" algn="just"/>
            <a:r>
              <a:rPr lang="en-US" sz="2800" dirty="0" err="1"/>
              <a:t>Faktor-faktor</a:t>
            </a:r>
            <a:r>
              <a:rPr lang="en-US" sz="2800" dirty="0"/>
              <a:t> </a:t>
            </a:r>
            <a:r>
              <a:rPr lang="en-US" sz="2800" dirty="0" err="1"/>
              <a:t>diri</a:t>
            </a:r>
            <a:r>
              <a:rPr lang="en-US" sz="2800" dirty="0"/>
              <a:t> </a:t>
            </a:r>
            <a:endParaRPr lang="id-ID" sz="2800" dirty="0"/>
          </a:p>
          <a:p>
            <a:pPr marL="365760" lvl="1" indent="0" algn="just">
              <a:buNone/>
            </a:pPr>
            <a:r>
              <a:rPr lang="id-ID" sz="2800" dirty="0"/>
              <a:t>	      </a:t>
            </a:r>
            <a:r>
              <a:rPr lang="en-US" sz="2800" dirty="0" err="1"/>
              <a:t>faktor</a:t>
            </a:r>
            <a:r>
              <a:rPr lang="en-US" sz="2800" dirty="0"/>
              <a:t> yang </a:t>
            </a:r>
            <a:r>
              <a:rPr lang="en-US" sz="2800" dirty="0" err="1"/>
              <a:t>datang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diri</a:t>
            </a:r>
            <a:r>
              <a:rPr lang="en-US" sz="2800" dirty="0"/>
              <a:t> </a:t>
            </a:r>
            <a:r>
              <a:rPr lang="en-US" sz="2800" dirty="0" err="1"/>
              <a:t>pekerja</a:t>
            </a:r>
            <a:r>
              <a:rPr lang="en-US" sz="2800" dirty="0"/>
              <a:t>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  <a:r>
              <a:rPr lang="en-US" sz="2800" dirty="0" err="1"/>
              <a:t>sendiri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seringkali</a:t>
            </a:r>
            <a:r>
              <a:rPr lang="en-US" sz="2800" dirty="0"/>
              <a:t> </a:t>
            </a:r>
            <a:r>
              <a:rPr lang="en-US" sz="2800" dirty="0" err="1"/>
              <a:t>sudah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sebelum</a:t>
            </a:r>
            <a:r>
              <a:rPr lang="en-US" sz="2800" dirty="0"/>
              <a:t> </a:t>
            </a:r>
            <a:r>
              <a:rPr lang="en-US" sz="2800" dirty="0" err="1"/>
              <a:t>pekerja</a:t>
            </a:r>
            <a:r>
              <a:rPr lang="en-US" sz="2800" dirty="0"/>
              <a:t> yang </a:t>
            </a:r>
            <a:r>
              <a:rPr lang="en-US" sz="2800" dirty="0" err="1"/>
              <a:t>bersangkutan</a:t>
            </a:r>
            <a:r>
              <a:rPr lang="en-US" sz="2800" dirty="0"/>
              <a:t> </a:t>
            </a:r>
            <a:r>
              <a:rPr lang="en-US" sz="2800" dirty="0" err="1"/>
              <a:t>datang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 smtClean="0"/>
              <a:t>pekerjaannya</a:t>
            </a:r>
            <a:endParaRPr lang="id-ID" sz="2400" dirty="0" smtClean="0"/>
          </a:p>
          <a:p>
            <a:pPr marL="530225" lvl="1" indent="-176213" algn="just"/>
            <a:r>
              <a:rPr lang="en-US" sz="2800" dirty="0" err="1"/>
              <a:t>Faktor-faktor</a:t>
            </a:r>
            <a:r>
              <a:rPr lang="en-US" sz="2800" dirty="0"/>
              <a:t> </a:t>
            </a:r>
            <a:r>
              <a:rPr lang="en-US" sz="2800" dirty="0" err="1"/>
              <a:t>diri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mudah</a:t>
            </a:r>
            <a:r>
              <a:rPr lang="en-US" sz="2800" dirty="0"/>
              <a:t> </a:t>
            </a:r>
            <a:r>
              <a:rPr lang="en-US" sz="2800" dirty="0" err="1"/>
              <a:t>dirubah</a:t>
            </a:r>
            <a:r>
              <a:rPr lang="en-US" sz="2800" dirty="0"/>
              <a:t> </a:t>
            </a:r>
            <a:r>
              <a:rPr lang="en-US" sz="2800" dirty="0" err="1"/>
              <a:t>kecuali</a:t>
            </a:r>
            <a:r>
              <a:rPr lang="en-US" sz="2800" dirty="0"/>
              <a:t> </a:t>
            </a:r>
            <a:r>
              <a:rPr lang="en-US" sz="2800" dirty="0" err="1"/>
              <a:t>hal-hal</a:t>
            </a:r>
            <a:r>
              <a:rPr lang="en-US" sz="2800" dirty="0"/>
              <a:t>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dirty="0" err="1"/>
              <a:t>pendidikan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pengalaman</a:t>
            </a:r>
            <a:endParaRPr lang="en-US" sz="2800" dirty="0"/>
          </a:p>
          <a:p>
            <a:pPr algn="just"/>
            <a:endParaRPr lang="en-US" sz="2400" dirty="0"/>
          </a:p>
          <a:p>
            <a:endParaRPr lang="id-ID" dirty="0"/>
          </a:p>
        </p:txBody>
      </p:sp>
      <p:sp>
        <p:nvSpPr>
          <p:cNvPr id="4" name="Right Arrow 3"/>
          <p:cNvSpPr/>
          <p:nvPr/>
        </p:nvSpPr>
        <p:spPr>
          <a:xfrm>
            <a:off x="1364565" y="271976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58067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3-3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3568" y="1124744"/>
            <a:ext cx="7920880" cy="4896544"/>
          </a:xfrm>
        </p:spPr>
        <p:txBody>
          <a:bodyPr>
            <a:normAutofit fontScale="85000" lnSpcReduction="20000"/>
          </a:bodyPr>
          <a:lstStyle/>
          <a:p>
            <a:pPr marL="265113" indent="-219075" algn="just"/>
            <a:r>
              <a:rPr lang="en-US" sz="3800" dirty="0" err="1"/>
              <a:t>Faktor-faktor</a:t>
            </a:r>
            <a:r>
              <a:rPr lang="en-US" sz="3800" dirty="0"/>
              <a:t> yang </a:t>
            </a:r>
            <a:r>
              <a:rPr lang="en-US" sz="3800" dirty="0" err="1"/>
              <a:t>mempengaruhi</a:t>
            </a:r>
            <a:r>
              <a:rPr lang="en-US" sz="3800" dirty="0"/>
              <a:t> </a:t>
            </a:r>
            <a:r>
              <a:rPr lang="id-ID" sz="3800" dirty="0" smtClean="0"/>
              <a:t>   </a:t>
            </a:r>
            <a:r>
              <a:rPr lang="en-US" sz="3800" dirty="0" err="1" smtClean="0"/>
              <a:t>keberhasilan</a:t>
            </a:r>
            <a:r>
              <a:rPr lang="en-US" sz="3800" dirty="0" smtClean="0"/>
              <a:t> </a:t>
            </a:r>
            <a:r>
              <a:rPr lang="en-US" sz="3800" dirty="0" err="1" smtClean="0"/>
              <a:t>kerja</a:t>
            </a:r>
            <a:endParaRPr lang="id-ID" sz="3800" dirty="0" smtClean="0"/>
          </a:p>
          <a:p>
            <a:pPr lvl="1" algn="just"/>
            <a:r>
              <a:rPr lang="en-US" sz="3200" dirty="0" err="1"/>
              <a:t>Faktor-faktor</a:t>
            </a:r>
            <a:r>
              <a:rPr lang="en-US" sz="3200" dirty="0"/>
              <a:t> </a:t>
            </a:r>
            <a:r>
              <a:rPr lang="en-US" sz="3200" dirty="0" err="1"/>
              <a:t>situasional</a:t>
            </a:r>
            <a:r>
              <a:rPr lang="en-US" sz="3200" dirty="0"/>
              <a:t> </a:t>
            </a:r>
            <a:endParaRPr lang="id-ID" sz="3200" dirty="0"/>
          </a:p>
          <a:p>
            <a:pPr marL="365760" lvl="1" indent="0" algn="just">
              <a:buNone/>
            </a:pPr>
            <a:r>
              <a:rPr lang="id-ID" sz="3200" dirty="0" smtClean="0"/>
              <a:t>  </a:t>
            </a:r>
            <a:r>
              <a:rPr lang="en-US" sz="3200" dirty="0" smtClean="0"/>
              <a:t> </a:t>
            </a:r>
            <a:r>
              <a:rPr lang="id-ID" sz="3200" dirty="0" smtClean="0"/>
              <a:t>         </a:t>
            </a:r>
            <a:r>
              <a:rPr lang="en-US" sz="3200" dirty="0" err="1" smtClean="0"/>
              <a:t>faktor-faktor</a:t>
            </a:r>
            <a:r>
              <a:rPr lang="en-US" sz="3200" dirty="0" smtClean="0"/>
              <a:t> </a:t>
            </a:r>
            <a:r>
              <a:rPr lang="en-US" sz="3200" dirty="0"/>
              <a:t>yang </a:t>
            </a:r>
            <a:r>
              <a:rPr lang="en-US" sz="3200" dirty="0" err="1"/>
              <a:t>sepenuhnya</a:t>
            </a:r>
            <a:r>
              <a:rPr lang="en-US" sz="3200" dirty="0"/>
              <a:t> </a:t>
            </a:r>
            <a:r>
              <a:rPr lang="en-US" sz="3200" dirty="0" err="1"/>
              <a:t>berada</a:t>
            </a:r>
            <a:r>
              <a:rPr lang="en-US" sz="3200" dirty="0"/>
              <a:t> di </a:t>
            </a:r>
            <a:r>
              <a:rPr lang="en-US" sz="3200" dirty="0" err="1"/>
              <a:t>luar</a:t>
            </a:r>
            <a:r>
              <a:rPr lang="en-US" sz="3200" dirty="0"/>
              <a:t> </a:t>
            </a:r>
            <a:r>
              <a:rPr lang="en-US" sz="3200" dirty="0" err="1"/>
              <a:t>diri</a:t>
            </a:r>
            <a:r>
              <a:rPr lang="en-US" sz="3200" dirty="0"/>
              <a:t> </a:t>
            </a:r>
            <a:r>
              <a:rPr lang="en-US" sz="3200" dirty="0" err="1"/>
              <a:t>pekerja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umumnya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penguasaan</a:t>
            </a:r>
            <a:r>
              <a:rPr lang="en-US" sz="3200" dirty="0"/>
              <a:t> </a:t>
            </a:r>
            <a:r>
              <a:rPr lang="en-US" sz="3200" dirty="0" err="1"/>
              <a:t>pemimpin</a:t>
            </a:r>
            <a:r>
              <a:rPr lang="en-US" sz="3200" dirty="0"/>
              <a:t> </a:t>
            </a:r>
            <a:r>
              <a:rPr lang="en-US" sz="3200" dirty="0" err="1" smtClean="0"/>
              <a:t>perusahaan</a:t>
            </a:r>
            <a:endParaRPr lang="id-ID" sz="3200" dirty="0" smtClean="0"/>
          </a:p>
          <a:p>
            <a:pPr lvl="1" algn="just">
              <a:lnSpc>
                <a:spcPct val="90000"/>
              </a:lnSpc>
            </a:pPr>
            <a:r>
              <a:rPr lang="en-US" sz="3200" dirty="0" err="1"/>
              <a:t>Faktor</a:t>
            </a:r>
            <a:r>
              <a:rPr lang="en-US" sz="3200" dirty="0"/>
              <a:t> </a:t>
            </a:r>
            <a:r>
              <a:rPr lang="en-US" sz="3200" dirty="0" err="1"/>
              <a:t>situasional</a:t>
            </a:r>
            <a:r>
              <a:rPr lang="en-US" sz="3200" dirty="0"/>
              <a:t> </a:t>
            </a:r>
            <a:r>
              <a:rPr lang="en-US" sz="3200" dirty="0" err="1"/>
              <a:t>terbagi</a:t>
            </a:r>
            <a:r>
              <a:rPr lang="en-US" sz="3200" dirty="0"/>
              <a:t> </a:t>
            </a:r>
            <a:r>
              <a:rPr lang="en-US" sz="3200" dirty="0" err="1"/>
              <a:t>kedalam</a:t>
            </a:r>
            <a:r>
              <a:rPr lang="en-US" sz="3200" dirty="0"/>
              <a:t> 2 sub </a:t>
            </a:r>
            <a:r>
              <a:rPr lang="en-US" sz="3200" dirty="0" err="1"/>
              <a:t>kelompok</a:t>
            </a:r>
            <a:r>
              <a:rPr lang="en-US" sz="3200" dirty="0"/>
              <a:t>, </a:t>
            </a:r>
            <a:r>
              <a:rPr lang="en-US" sz="3200" dirty="0" err="1"/>
              <a:t>yaitu</a:t>
            </a:r>
            <a:r>
              <a:rPr lang="en-US" sz="3200" dirty="0"/>
              <a:t> </a:t>
            </a:r>
            <a:r>
              <a:rPr lang="en-US" sz="3200" dirty="0" err="1"/>
              <a:t>faktor</a:t>
            </a:r>
            <a:r>
              <a:rPr lang="en-US" sz="3200" dirty="0"/>
              <a:t> </a:t>
            </a:r>
            <a:r>
              <a:rPr lang="en-US" sz="3200" dirty="0" err="1"/>
              <a:t>sosial</a:t>
            </a:r>
            <a:r>
              <a:rPr lang="en-US" sz="3200" dirty="0"/>
              <a:t> – </a:t>
            </a:r>
            <a:r>
              <a:rPr lang="en-US" sz="3200" dirty="0" err="1"/>
              <a:t>keorganisasian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faktor-faktor</a:t>
            </a:r>
            <a:r>
              <a:rPr lang="en-US" sz="3200" dirty="0"/>
              <a:t> </a:t>
            </a:r>
            <a:r>
              <a:rPr lang="en-US" sz="3200" dirty="0" err="1"/>
              <a:t>fisik</a:t>
            </a:r>
            <a:r>
              <a:rPr lang="en-US" sz="3200" dirty="0"/>
              <a:t> </a:t>
            </a:r>
            <a:r>
              <a:rPr lang="en-US" sz="3200" dirty="0" err="1"/>
              <a:t>pekerjaan</a:t>
            </a:r>
            <a:r>
              <a:rPr lang="en-US" sz="3200" dirty="0"/>
              <a:t> </a:t>
            </a:r>
            <a:endParaRPr lang="id-ID" sz="3200" dirty="0" smtClean="0"/>
          </a:p>
          <a:p>
            <a:pPr marL="365760" lvl="1" indent="0" algn="just">
              <a:lnSpc>
                <a:spcPct val="90000"/>
              </a:lnSpc>
              <a:buNone/>
            </a:pPr>
            <a:endParaRPr lang="en-US" sz="3200" dirty="0"/>
          </a:p>
          <a:p>
            <a:pPr marL="365760" lvl="1" indent="0" algn="just">
              <a:lnSpc>
                <a:spcPct val="90000"/>
              </a:lnSpc>
              <a:buNone/>
            </a:pPr>
            <a:r>
              <a:rPr lang="en-US" sz="3200" b="1" i="1" dirty="0" err="1">
                <a:solidFill>
                  <a:schemeClr val="bg2">
                    <a:lumMod val="50000"/>
                  </a:schemeClr>
                </a:solidFill>
              </a:rPr>
              <a:t>Hasil</a:t>
            </a:r>
            <a:r>
              <a:rPr lang="en-US" sz="3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3200" b="1" i="1" dirty="0" err="1">
                <a:solidFill>
                  <a:schemeClr val="bg2">
                    <a:lumMod val="50000"/>
                  </a:schemeClr>
                </a:solidFill>
              </a:rPr>
              <a:t>interaksi</a:t>
            </a:r>
            <a:r>
              <a:rPr lang="en-US" sz="3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3200" b="1" i="1" dirty="0" err="1">
                <a:solidFill>
                  <a:schemeClr val="bg2">
                    <a:lumMod val="50000"/>
                  </a:schemeClr>
                </a:solidFill>
              </a:rPr>
              <a:t>keseluruhan</a:t>
            </a:r>
            <a:r>
              <a:rPr lang="en-US" sz="3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3200" b="1" i="1" dirty="0" err="1">
                <a:solidFill>
                  <a:schemeClr val="bg2">
                    <a:lumMod val="50000"/>
                  </a:schemeClr>
                </a:solidFill>
              </a:rPr>
              <a:t>faktor-faktor</a:t>
            </a:r>
            <a:r>
              <a:rPr lang="en-US" sz="3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3200" b="1" i="1" dirty="0" err="1">
                <a:solidFill>
                  <a:schemeClr val="bg2">
                    <a:lumMod val="50000"/>
                  </a:schemeClr>
                </a:solidFill>
              </a:rPr>
              <a:t>tersebut</a:t>
            </a:r>
            <a:r>
              <a:rPr lang="en-US" sz="3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3200" b="1" i="1" dirty="0" err="1">
                <a:solidFill>
                  <a:schemeClr val="bg2">
                    <a:lumMod val="50000"/>
                  </a:schemeClr>
                </a:solidFill>
              </a:rPr>
              <a:t>secara</a:t>
            </a:r>
            <a:r>
              <a:rPr lang="en-US" sz="3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3200" b="1" i="1" dirty="0" err="1">
                <a:solidFill>
                  <a:schemeClr val="bg2">
                    <a:lumMod val="50000"/>
                  </a:schemeClr>
                </a:solidFill>
              </a:rPr>
              <a:t>kesatuan</a:t>
            </a:r>
            <a:r>
              <a:rPr lang="en-US" sz="3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3200" b="1" i="1" dirty="0" err="1">
                <a:solidFill>
                  <a:schemeClr val="bg2">
                    <a:lumMod val="50000"/>
                  </a:schemeClr>
                </a:solidFill>
              </a:rPr>
              <a:t>memberikan</a:t>
            </a:r>
            <a:r>
              <a:rPr lang="en-US" sz="3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3200" b="1" i="1" dirty="0" err="1">
                <a:solidFill>
                  <a:schemeClr val="bg2">
                    <a:lumMod val="50000"/>
                  </a:schemeClr>
                </a:solidFill>
              </a:rPr>
              <a:t>pengaruh</a:t>
            </a:r>
            <a:r>
              <a:rPr lang="en-US" sz="3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3200" b="1" i="1" dirty="0" err="1">
                <a:solidFill>
                  <a:schemeClr val="bg2">
                    <a:lumMod val="50000"/>
                  </a:schemeClr>
                </a:solidFill>
              </a:rPr>
              <a:t>kepada</a:t>
            </a:r>
            <a:r>
              <a:rPr lang="en-US" sz="3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3200" b="1" i="1" dirty="0" err="1">
                <a:solidFill>
                  <a:schemeClr val="bg2">
                    <a:lumMod val="50000"/>
                  </a:schemeClr>
                </a:solidFill>
              </a:rPr>
              <a:t>keberhasilan</a:t>
            </a:r>
            <a:r>
              <a:rPr lang="en-US" sz="3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3200" b="1" i="1" dirty="0" err="1">
                <a:solidFill>
                  <a:schemeClr val="bg2">
                    <a:lumMod val="50000"/>
                  </a:schemeClr>
                </a:solidFill>
              </a:rPr>
              <a:t>kerja</a:t>
            </a:r>
            <a:r>
              <a:rPr lang="en-US" sz="3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pPr marL="365760" lvl="1" indent="0" algn="just">
              <a:buNone/>
            </a:pPr>
            <a:endParaRPr lang="en-US" sz="3200" dirty="0"/>
          </a:p>
          <a:p>
            <a:pPr lvl="1" algn="just"/>
            <a:endParaRPr lang="id-ID" sz="3000" dirty="0"/>
          </a:p>
          <a:p>
            <a:pPr algn="just"/>
            <a:endParaRPr lang="id-ID" sz="3200" dirty="0"/>
          </a:p>
        </p:txBody>
      </p:sp>
      <p:sp>
        <p:nvSpPr>
          <p:cNvPr id="4" name="Right Arrow 3"/>
          <p:cNvSpPr/>
          <p:nvPr/>
        </p:nvSpPr>
        <p:spPr>
          <a:xfrm>
            <a:off x="1312507" y="242088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35165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512511" cy="864096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3-4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99592" y="1340768"/>
            <a:ext cx="7560840" cy="424847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err="1"/>
              <a:t>Beberapa</a:t>
            </a:r>
            <a:r>
              <a:rPr lang="en-US" sz="2800" dirty="0"/>
              <a:t> </a:t>
            </a:r>
            <a:r>
              <a:rPr lang="en-US" sz="2800" dirty="0" err="1"/>
              <a:t>segi</a:t>
            </a:r>
            <a:r>
              <a:rPr lang="en-US" sz="2800" dirty="0"/>
              <a:t> </a:t>
            </a:r>
            <a:r>
              <a:rPr lang="en-US" sz="2800" dirty="0" err="1"/>
              <a:t>mengenai</a:t>
            </a:r>
            <a:r>
              <a:rPr lang="en-US" sz="2800" dirty="0"/>
              <a:t> </a:t>
            </a:r>
            <a:r>
              <a:rPr lang="en-US" sz="2800" dirty="0" err="1"/>
              <a:t>faktor-faktor</a:t>
            </a:r>
            <a:r>
              <a:rPr lang="en-US" sz="2800" dirty="0"/>
              <a:t> </a:t>
            </a:r>
            <a:r>
              <a:rPr lang="en-US" sz="2800" dirty="0" err="1"/>
              <a:t>diri</a:t>
            </a:r>
            <a:endParaRPr lang="en-US" sz="2800" dirty="0"/>
          </a:p>
          <a:p>
            <a:pPr lvl="1" algn="just">
              <a:lnSpc>
                <a:spcPct val="90000"/>
              </a:lnSpc>
            </a:pPr>
            <a:r>
              <a:rPr lang="en-US" sz="2800" dirty="0" err="1"/>
              <a:t>Faktor-faktor</a:t>
            </a:r>
            <a:r>
              <a:rPr lang="en-US" sz="2800" dirty="0"/>
              <a:t> </a:t>
            </a:r>
            <a:r>
              <a:rPr lang="en-US" sz="2800" dirty="0" err="1"/>
              <a:t>diri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dirubah</a:t>
            </a:r>
            <a:r>
              <a:rPr lang="en-US" sz="2800" dirty="0"/>
              <a:t> </a:t>
            </a:r>
          </a:p>
          <a:p>
            <a:pPr lvl="1" algn="just">
              <a:lnSpc>
                <a:spcPct val="90000"/>
              </a:lnSpc>
            </a:pP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pekerjaan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dijalankan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baik</a:t>
            </a:r>
            <a:r>
              <a:rPr lang="en-US" sz="2800" dirty="0"/>
              <a:t>, </a:t>
            </a:r>
            <a:r>
              <a:rPr lang="en-US" sz="2800" dirty="0" err="1"/>
              <a:t>apabila</a:t>
            </a:r>
            <a:r>
              <a:rPr lang="en-US" sz="2800" dirty="0"/>
              <a:t>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pemilihan</a:t>
            </a:r>
            <a:r>
              <a:rPr lang="en-US" sz="2800" dirty="0"/>
              <a:t> </a:t>
            </a:r>
            <a:r>
              <a:rPr lang="en-US" sz="2800" dirty="0" err="1"/>
              <a:t>terlebih</a:t>
            </a:r>
            <a:r>
              <a:rPr lang="en-US" sz="2800" dirty="0"/>
              <a:t> </a:t>
            </a:r>
            <a:r>
              <a:rPr lang="en-US" sz="2800" dirty="0" err="1"/>
              <a:t>dahulu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calon-calon</a:t>
            </a:r>
            <a:r>
              <a:rPr lang="en-US" sz="2800" dirty="0"/>
              <a:t> </a:t>
            </a:r>
            <a:r>
              <a:rPr lang="en-US" sz="2800" dirty="0" err="1"/>
              <a:t>pekerja</a:t>
            </a:r>
            <a:r>
              <a:rPr lang="en-US" sz="2800" dirty="0"/>
              <a:t> </a:t>
            </a:r>
            <a:r>
              <a:rPr lang="en-US" sz="2800" dirty="0" err="1"/>
              <a:t>meliputi</a:t>
            </a:r>
            <a:r>
              <a:rPr lang="en-US" sz="2800" dirty="0"/>
              <a:t> </a:t>
            </a:r>
            <a:r>
              <a:rPr lang="en-US" sz="2800" dirty="0" err="1"/>
              <a:t>pengukuran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kemampuan-kemampuan</a:t>
            </a:r>
            <a:r>
              <a:rPr lang="en-US" sz="2800" dirty="0"/>
              <a:t> </a:t>
            </a:r>
            <a:r>
              <a:rPr lang="en-US" sz="2800" dirty="0" err="1"/>
              <a:t>diri</a:t>
            </a:r>
            <a:r>
              <a:rPr lang="en-US" sz="2800" dirty="0"/>
              <a:t> </a:t>
            </a:r>
            <a:r>
              <a:rPr lang="en-US" sz="2800" dirty="0" err="1"/>
              <a:t>calon</a:t>
            </a:r>
            <a:r>
              <a:rPr lang="en-US" sz="2800" dirty="0"/>
              <a:t> </a:t>
            </a:r>
            <a:r>
              <a:rPr lang="en-US" sz="2800" dirty="0" err="1"/>
              <a:t>pekerja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penilaian</a:t>
            </a:r>
            <a:r>
              <a:rPr lang="en-US" sz="2800" dirty="0"/>
              <a:t> </a:t>
            </a:r>
            <a:r>
              <a:rPr lang="en-US" sz="2800" dirty="0" err="1"/>
              <a:t>kecocokannya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tuntutan</a:t>
            </a:r>
            <a:r>
              <a:rPr lang="en-US" sz="2800" dirty="0"/>
              <a:t> </a:t>
            </a:r>
            <a:r>
              <a:rPr lang="en-US" sz="2800" dirty="0" err="1"/>
              <a:t>pekerjaan</a:t>
            </a:r>
            <a:endParaRPr lang="en-US" sz="2800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32188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3-5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71600" y="1628800"/>
            <a:ext cx="7560840" cy="43924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err="1"/>
              <a:t>Beberapa</a:t>
            </a:r>
            <a:r>
              <a:rPr lang="en-US" sz="2800" dirty="0"/>
              <a:t> </a:t>
            </a:r>
            <a:r>
              <a:rPr lang="en-US" sz="2800" dirty="0" err="1"/>
              <a:t>segi</a:t>
            </a:r>
            <a:r>
              <a:rPr lang="en-US" sz="2800" dirty="0"/>
              <a:t> </a:t>
            </a:r>
            <a:r>
              <a:rPr lang="en-US" sz="2800" dirty="0" err="1"/>
              <a:t>mengenai</a:t>
            </a:r>
            <a:r>
              <a:rPr lang="en-US" sz="2800" dirty="0"/>
              <a:t> </a:t>
            </a:r>
            <a:r>
              <a:rPr lang="en-US" sz="2800" dirty="0" err="1"/>
              <a:t>faktor-faktor</a:t>
            </a:r>
            <a:r>
              <a:rPr lang="en-US" sz="2800" dirty="0"/>
              <a:t> </a:t>
            </a:r>
            <a:r>
              <a:rPr lang="en-US" sz="2800" dirty="0" err="1"/>
              <a:t>diri</a:t>
            </a:r>
            <a:endParaRPr lang="en-US" sz="2800" dirty="0"/>
          </a:p>
          <a:p>
            <a:pPr lvl="1" algn="just">
              <a:lnSpc>
                <a:spcPct val="90000"/>
              </a:lnSpc>
            </a:pPr>
            <a:r>
              <a:rPr lang="en-US" sz="2800" dirty="0" err="1"/>
              <a:t>Contoh</a:t>
            </a:r>
            <a:r>
              <a:rPr lang="en-US" sz="2800" dirty="0"/>
              <a:t> : Aptitude </a:t>
            </a:r>
            <a:r>
              <a:rPr lang="en-US" sz="2800" dirty="0" smtClean="0"/>
              <a:t>test</a:t>
            </a:r>
            <a:endParaRPr lang="id-ID" sz="2800" dirty="0" smtClean="0"/>
          </a:p>
          <a:p>
            <a:pPr marL="633413" lvl="1" indent="-268288" algn="just">
              <a:lnSpc>
                <a:spcPct val="90000"/>
              </a:lnSpc>
              <a:buNone/>
            </a:pPr>
            <a:r>
              <a:rPr lang="id-ID" sz="2800" dirty="0"/>
              <a:t> </a:t>
            </a:r>
            <a:r>
              <a:rPr lang="id-ID" sz="2800" dirty="0" smtClean="0"/>
              <a:t> </a:t>
            </a:r>
            <a:r>
              <a:rPr lang="en-US" sz="2800" dirty="0" err="1" smtClean="0"/>
              <a:t>Pengujian</a:t>
            </a:r>
            <a:r>
              <a:rPr lang="en-US" sz="2800" dirty="0" smtClean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mengukur</a:t>
            </a:r>
            <a:r>
              <a:rPr lang="en-US" sz="2800" dirty="0"/>
              <a:t> </a:t>
            </a:r>
            <a:r>
              <a:rPr lang="en-US" sz="2800" dirty="0" err="1"/>
              <a:t>kemampuan</a:t>
            </a:r>
            <a:r>
              <a:rPr lang="en-US" sz="2800" dirty="0"/>
              <a:t> </a:t>
            </a:r>
            <a:r>
              <a:rPr lang="en-US" sz="2800" dirty="0" err="1"/>
              <a:t>dasar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dirty="0" err="1"/>
              <a:t>kemampuan</a:t>
            </a:r>
            <a:r>
              <a:rPr lang="en-US" sz="2800" dirty="0"/>
              <a:t> </a:t>
            </a:r>
            <a:r>
              <a:rPr lang="en-US" sz="2800" dirty="0" err="1"/>
              <a:t>dasar</a:t>
            </a:r>
            <a:r>
              <a:rPr lang="en-US" sz="2800" dirty="0"/>
              <a:t> </a:t>
            </a:r>
            <a:r>
              <a:rPr lang="en-US" sz="2800" dirty="0" err="1"/>
              <a:t>mekanis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kemampuan</a:t>
            </a:r>
            <a:r>
              <a:rPr lang="en-US" sz="2800" dirty="0"/>
              <a:t> </a:t>
            </a:r>
            <a:r>
              <a:rPr lang="en-US" sz="2800" dirty="0" err="1"/>
              <a:t>dasar</a:t>
            </a:r>
            <a:r>
              <a:rPr lang="en-US" sz="2800" dirty="0"/>
              <a:t> </a:t>
            </a:r>
            <a:r>
              <a:rPr lang="en-US" sz="2800" dirty="0" err="1"/>
              <a:t>psikomotor</a:t>
            </a:r>
            <a:r>
              <a:rPr lang="en-US" sz="2800" dirty="0"/>
              <a:t> </a:t>
            </a:r>
          </a:p>
          <a:p>
            <a:pPr lvl="1" algn="just">
              <a:lnSpc>
                <a:spcPct val="90000"/>
              </a:lnSpc>
            </a:pPr>
            <a:r>
              <a:rPr lang="en-US" sz="2800" dirty="0" err="1"/>
              <a:t>Kecocokan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pekerja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pekerjaannya</a:t>
            </a:r>
            <a:r>
              <a:rPr lang="en-US" sz="2800" dirty="0"/>
              <a:t>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syarat</a:t>
            </a:r>
            <a:r>
              <a:rPr lang="en-US" sz="2800" dirty="0"/>
              <a:t> </a:t>
            </a:r>
            <a:r>
              <a:rPr lang="en-US" sz="2800" dirty="0" err="1"/>
              <a:t>penting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keberhasilan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</a:p>
          <a:p>
            <a:pPr algn="just"/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3919157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3-6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55576" y="1340768"/>
            <a:ext cx="7776864" cy="453650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err="1"/>
              <a:t>Beberapa</a:t>
            </a:r>
            <a:r>
              <a:rPr lang="en-US" sz="2800" dirty="0"/>
              <a:t> </a:t>
            </a:r>
            <a:r>
              <a:rPr lang="en-US" sz="2800" dirty="0" err="1"/>
              <a:t>segi</a:t>
            </a:r>
            <a:r>
              <a:rPr lang="en-US" sz="2800" dirty="0"/>
              <a:t> </a:t>
            </a:r>
            <a:r>
              <a:rPr lang="en-US" sz="2800" dirty="0" err="1"/>
              <a:t>mengenai</a:t>
            </a:r>
            <a:r>
              <a:rPr lang="en-US" sz="2800" dirty="0"/>
              <a:t> </a:t>
            </a:r>
            <a:r>
              <a:rPr lang="en-US" sz="2800" dirty="0" err="1"/>
              <a:t>faktor-faktor</a:t>
            </a:r>
            <a:r>
              <a:rPr lang="en-US" sz="2800" dirty="0"/>
              <a:t> </a:t>
            </a:r>
            <a:r>
              <a:rPr lang="en-US" sz="2800" dirty="0" err="1"/>
              <a:t>sosial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 smtClean="0"/>
              <a:t>keorganisasian</a:t>
            </a:r>
            <a:endParaRPr lang="id-ID" sz="2800" dirty="0" smtClean="0"/>
          </a:p>
          <a:p>
            <a:pPr marL="45720" indent="0">
              <a:lnSpc>
                <a:spcPct val="90000"/>
              </a:lnSpc>
              <a:buNone/>
            </a:pPr>
            <a:endParaRPr lang="en-US" sz="2800" dirty="0"/>
          </a:p>
          <a:p>
            <a:pPr lvl="1" algn="just">
              <a:lnSpc>
                <a:spcPct val="90000"/>
              </a:lnSpc>
            </a:pP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semua</a:t>
            </a:r>
            <a:r>
              <a:rPr lang="en-US" sz="2800" dirty="0"/>
              <a:t> </a:t>
            </a:r>
            <a:r>
              <a:rPr lang="en-US" sz="2800" dirty="0" err="1"/>
              <a:t>kebutuhan</a:t>
            </a:r>
            <a:r>
              <a:rPr lang="en-US" sz="2800" dirty="0"/>
              <a:t> </a:t>
            </a:r>
            <a:r>
              <a:rPr lang="en-US" sz="2800" dirty="0" err="1"/>
              <a:t>seseorang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dipenuhi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materi</a:t>
            </a:r>
            <a:r>
              <a:rPr lang="en-US" sz="2800" dirty="0"/>
              <a:t>, </a:t>
            </a:r>
            <a:r>
              <a:rPr lang="en-US" sz="2800" dirty="0" err="1"/>
              <a:t>bahkan</a:t>
            </a:r>
            <a:r>
              <a:rPr lang="en-US" sz="2800" dirty="0"/>
              <a:t> </a:t>
            </a:r>
            <a:r>
              <a:rPr lang="en-US" sz="2800" dirty="0" err="1"/>
              <a:t>kadang-kadang</a:t>
            </a:r>
            <a:r>
              <a:rPr lang="en-US" sz="2800" dirty="0"/>
              <a:t> </a:t>
            </a:r>
            <a:r>
              <a:rPr lang="en-US" sz="2800" dirty="0" err="1"/>
              <a:t>kebutuhan</a:t>
            </a:r>
            <a:r>
              <a:rPr lang="en-US" sz="2800" dirty="0"/>
              <a:t> non </a:t>
            </a:r>
            <a:r>
              <a:rPr lang="en-US" sz="2800" dirty="0" err="1"/>
              <a:t>materi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mengalahkan</a:t>
            </a:r>
            <a:r>
              <a:rPr lang="en-US" sz="2800" dirty="0"/>
              <a:t> </a:t>
            </a:r>
            <a:r>
              <a:rPr lang="en-US" sz="2800" dirty="0" err="1"/>
              <a:t>kehendak-kehendak</a:t>
            </a:r>
            <a:r>
              <a:rPr lang="en-US" sz="2800" dirty="0"/>
              <a:t> yang </a:t>
            </a:r>
            <a:r>
              <a:rPr lang="en-US" sz="2800" dirty="0" err="1"/>
              <a:t>didasari</a:t>
            </a:r>
            <a:r>
              <a:rPr lang="en-US" sz="2800" dirty="0"/>
              <a:t> </a:t>
            </a:r>
            <a:r>
              <a:rPr lang="en-US" sz="2800" dirty="0" err="1"/>
              <a:t>kebutuhan</a:t>
            </a:r>
            <a:r>
              <a:rPr lang="en-US" sz="2800" dirty="0"/>
              <a:t> </a:t>
            </a:r>
            <a:r>
              <a:rPr lang="en-US" sz="2800" dirty="0" err="1"/>
              <a:t>materi</a:t>
            </a:r>
            <a:endParaRPr lang="en-US" sz="2800" dirty="0"/>
          </a:p>
          <a:p>
            <a:pPr algn="just"/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3055245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6512511" cy="864096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3-7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11560" y="1340768"/>
            <a:ext cx="7920880" cy="4680520"/>
          </a:xfrm>
        </p:spPr>
        <p:txBody>
          <a:bodyPr/>
          <a:lstStyle/>
          <a:p>
            <a:r>
              <a:rPr lang="id-ID" sz="2800" b="1" dirty="0" smtClean="0"/>
              <a:t>FAKTOR SOSIAL DAN KEORGANISASIAN</a:t>
            </a:r>
          </a:p>
          <a:p>
            <a:pPr lvl="1" algn="just"/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manusiawi</a:t>
            </a:r>
            <a:r>
              <a:rPr lang="en-US" sz="2400" dirty="0"/>
              <a:t> </a:t>
            </a:r>
            <a:r>
              <a:rPr lang="en-US" sz="2400" dirty="0" err="1" smtClean="0"/>
              <a:t>seseorang</a:t>
            </a:r>
            <a:r>
              <a:rPr lang="id-ID" sz="2400" dirty="0" smtClean="0"/>
              <a:t> :</a:t>
            </a:r>
          </a:p>
          <a:p>
            <a:pPr marL="530225" lvl="1" indent="-165100" algn="just">
              <a:buNone/>
            </a:pPr>
            <a:r>
              <a:rPr lang="id-ID" sz="2400" dirty="0" smtClean="0"/>
              <a:t>  </a:t>
            </a:r>
            <a:r>
              <a:rPr lang="en-US" sz="2400" dirty="0" smtClean="0"/>
              <a:t>rasa </a:t>
            </a:r>
            <a:r>
              <a:rPr lang="en-US" sz="2400" dirty="0" err="1"/>
              <a:t>aman</a:t>
            </a:r>
            <a:r>
              <a:rPr lang="en-US" sz="2400" dirty="0"/>
              <a:t>, rasa </a:t>
            </a:r>
            <a:r>
              <a:rPr lang="en-US" sz="2400" dirty="0" err="1"/>
              <a:t>terjamin</a:t>
            </a:r>
            <a:r>
              <a:rPr lang="en-US" sz="2400" dirty="0"/>
              <a:t>,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perlakuan</a:t>
            </a:r>
            <a:r>
              <a:rPr lang="en-US" sz="2400" dirty="0"/>
              <a:t> yang </a:t>
            </a:r>
            <a:r>
              <a:rPr lang="en-US" sz="2400" dirty="0" err="1"/>
              <a:t>adil</a:t>
            </a:r>
            <a:r>
              <a:rPr lang="en-US" sz="2400" dirty="0"/>
              <a:t>, </a:t>
            </a:r>
            <a:r>
              <a:rPr lang="en-US" sz="2400" dirty="0" err="1"/>
              <a:t>dihargai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orang lain,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berteman</a:t>
            </a:r>
            <a:r>
              <a:rPr lang="en-US" sz="2400" dirty="0"/>
              <a:t>,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diakui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,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menonjol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orang lain</a:t>
            </a:r>
          </a:p>
          <a:p>
            <a:pPr lvl="1" algn="just"/>
            <a:r>
              <a:rPr lang="en-US" sz="2400" b="1" dirty="0"/>
              <a:t>Herzberg</a:t>
            </a:r>
            <a:r>
              <a:rPr lang="en-US" sz="2400" dirty="0"/>
              <a:t> </a:t>
            </a:r>
            <a:r>
              <a:rPr lang="en-US" sz="2400" dirty="0" err="1"/>
              <a:t>melihat</a:t>
            </a:r>
            <a:r>
              <a:rPr lang="en-US" sz="2400" dirty="0"/>
              <a:t>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manusiawi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motivator, </a:t>
            </a:r>
            <a:r>
              <a:rPr lang="en-US" sz="2400" dirty="0" err="1"/>
              <a:t>yaitu</a:t>
            </a:r>
            <a:r>
              <a:rPr lang="en-US" sz="2400" dirty="0"/>
              <a:t> yang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dipenuhi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seseorang</a:t>
            </a:r>
            <a:r>
              <a:rPr lang="en-US" sz="2400" dirty="0"/>
              <a:t> </a:t>
            </a:r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mendapat</a:t>
            </a:r>
            <a:r>
              <a:rPr lang="en-US" sz="2400" dirty="0"/>
              <a:t> </a:t>
            </a:r>
            <a:r>
              <a:rPr lang="en-US" sz="2400" dirty="0" err="1"/>
              <a:t>kepuasan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semangat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bekerja</a:t>
            </a:r>
            <a:r>
              <a:rPr lang="en-US" sz="2400" dirty="0"/>
              <a:t>,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</a:t>
            </a:r>
            <a:r>
              <a:rPr lang="en-US" sz="2400" dirty="0" err="1"/>
              <a:t>keberhasilan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</a:t>
            </a:r>
          </a:p>
          <a:p>
            <a:pPr algn="just"/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774406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512511" cy="1001048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3-8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99592" y="1124744"/>
            <a:ext cx="7776864" cy="4824536"/>
          </a:xfrm>
        </p:spPr>
        <p:txBody>
          <a:bodyPr>
            <a:normAutofit lnSpcReduction="10000"/>
          </a:bodyPr>
          <a:lstStyle/>
          <a:p>
            <a:r>
              <a:rPr lang="id-ID" sz="2800" b="1" dirty="0" smtClean="0"/>
              <a:t>FAKTOR-FAKTOR FISIK PEKERJAAN</a:t>
            </a:r>
          </a:p>
          <a:p>
            <a:pPr marL="442913" indent="-177800" algn="just">
              <a:lnSpc>
                <a:spcPct val="90000"/>
              </a:lnSpc>
            </a:pP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mesin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peralatan-peralatan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yang </a:t>
            </a:r>
            <a:r>
              <a:rPr lang="en-US" sz="2400" dirty="0" err="1"/>
              <a:t>unik</a:t>
            </a:r>
            <a:r>
              <a:rPr lang="en-US" sz="2400" dirty="0"/>
              <a:t> yang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sederhana</a:t>
            </a:r>
            <a:endParaRPr lang="en-US" sz="2400" dirty="0"/>
          </a:p>
          <a:p>
            <a:pPr marL="442913" indent="-177800" algn="just">
              <a:lnSpc>
                <a:spcPct val="90000"/>
              </a:lnSpc>
            </a:pP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</a:t>
            </a:r>
            <a:r>
              <a:rPr lang="en-US" sz="2400" dirty="0" err="1"/>
              <a:t>pabrik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sz="2400" dirty="0"/>
              <a:t>,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buruh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pekerja</a:t>
            </a:r>
            <a:r>
              <a:rPr lang="en-US" sz="2400" dirty="0"/>
              <a:t>,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atasan-bawahan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 smtClean="0"/>
              <a:t>erat</a:t>
            </a:r>
            <a:endParaRPr lang="id-ID" sz="2400" dirty="0" smtClean="0"/>
          </a:p>
          <a:p>
            <a:pPr marL="442913" indent="-177800" algn="just">
              <a:lnSpc>
                <a:spcPct val="90000"/>
              </a:lnSpc>
            </a:pPr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melihat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produk</a:t>
            </a:r>
            <a:r>
              <a:rPr lang="en-US" sz="2400" dirty="0"/>
              <a:t>, </a:t>
            </a:r>
            <a:r>
              <a:rPr lang="en-US" sz="2400" dirty="0" err="1"/>
              <a:t>dimana</a:t>
            </a:r>
            <a:r>
              <a:rPr lang="en-US" sz="2400" dirty="0"/>
              <a:t> </a:t>
            </a:r>
            <a:r>
              <a:rPr lang="en-US" sz="2400" dirty="0" err="1"/>
              <a:t>ia</a:t>
            </a:r>
            <a:r>
              <a:rPr lang="en-US" sz="2400" dirty="0"/>
              <a:t> </a:t>
            </a:r>
            <a:r>
              <a:rPr lang="en-US" sz="2400" dirty="0" err="1"/>
              <a:t>ikut</a:t>
            </a:r>
            <a:r>
              <a:rPr lang="en-US" sz="2400" dirty="0"/>
              <a:t> </a:t>
            </a:r>
            <a:r>
              <a:rPr lang="en-US" sz="2400" dirty="0" err="1"/>
              <a:t>ambil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keberhasilan</a:t>
            </a:r>
            <a:r>
              <a:rPr lang="en-US" sz="2400" dirty="0"/>
              <a:t> </a:t>
            </a:r>
            <a:r>
              <a:rPr lang="en-US" sz="2400" dirty="0" err="1"/>
              <a:t>produk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,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menimbulkan</a:t>
            </a:r>
            <a:r>
              <a:rPr lang="en-US" sz="2400" dirty="0"/>
              <a:t> </a:t>
            </a:r>
            <a:r>
              <a:rPr lang="en-US" sz="2400" dirty="0" err="1"/>
              <a:t>aspek</a:t>
            </a:r>
            <a:r>
              <a:rPr lang="en-US" sz="2400" dirty="0"/>
              <a:t> </a:t>
            </a:r>
            <a:r>
              <a:rPr lang="en-US" sz="2400" dirty="0" err="1"/>
              <a:t>psikologis</a:t>
            </a:r>
            <a:r>
              <a:rPr lang="en-US" sz="2400" dirty="0"/>
              <a:t> </a:t>
            </a:r>
            <a:r>
              <a:rPr lang="en-US" sz="2400" dirty="0" err="1"/>
              <a:t>tersendiri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timbulnya</a:t>
            </a:r>
            <a:r>
              <a:rPr lang="en-US" sz="2400" dirty="0"/>
              <a:t> rasa </a:t>
            </a:r>
            <a:r>
              <a:rPr lang="en-US" sz="2400" dirty="0" err="1"/>
              <a:t>bangga</a:t>
            </a:r>
            <a:r>
              <a:rPr lang="en-US" sz="2400" dirty="0"/>
              <a:t>, rasa </a:t>
            </a:r>
            <a:r>
              <a:rPr lang="en-US" sz="2400" dirty="0" err="1"/>
              <a:t>berperan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menimbulkan</a:t>
            </a:r>
            <a:r>
              <a:rPr lang="en-US" sz="2400" dirty="0"/>
              <a:t> </a:t>
            </a:r>
            <a:r>
              <a:rPr lang="en-US" sz="2400" dirty="0" err="1"/>
              <a:t>kepuasan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endParaRPr lang="en-US" sz="2400" dirty="0"/>
          </a:p>
          <a:p>
            <a:pPr marL="442913" indent="-177800" algn="just">
              <a:lnSpc>
                <a:spcPct val="90000"/>
              </a:lnSpc>
            </a:pPr>
            <a:endParaRPr lang="en-US" sz="2400" dirty="0"/>
          </a:p>
          <a:p>
            <a:pPr marL="45720" indent="0" algn="just">
              <a:buNone/>
            </a:pPr>
            <a:endParaRPr lang="id-ID" sz="2800" b="1" dirty="0"/>
          </a:p>
        </p:txBody>
      </p:sp>
    </p:spTree>
    <p:extLst>
      <p:ext uri="{BB962C8B-B14F-4D97-AF65-F5344CB8AC3E}">
        <p14:creationId xmlns:p14="http://schemas.microsoft.com/office/powerpoint/2010/main" val="877832754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61</TotalTime>
  <Words>680</Words>
  <Application>Microsoft Office PowerPoint</Application>
  <PresentationFormat>On-screen Show (4:3)</PresentationFormat>
  <Paragraphs>67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Slipstream</vt:lpstr>
      <vt:lpstr>MANUSIA DAN PEKERJAANNYA</vt:lpstr>
      <vt:lpstr>3-1</vt:lpstr>
      <vt:lpstr>3-2</vt:lpstr>
      <vt:lpstr>3-3</vt:lpstr>
      <vt:lpstr>3-4</vt:lpstr>
      <vt:lpstr>3-5</vt:lpstr>
      <vt:lpstr>3-6</vt:lpstr>
      <vt:lpstr>3-7</vt:lpstr>
      <vt:lpstr>3-8</vt:lpstr>
      <vt:lpstr>3-9</vt:lpstr>
      <vt:lpstr>3-10</vt:lpstr>
      <vt:lpstr>3-11</vt:lpstr>
      <vt:lpstr>3-12</vt:lpstr>
      <vt:lpstr>3-13</vt:lpstr>
      <vt:lpstr>3-14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MANUSIA DAN PEKERJAANNYA</dc:title>
  <dc:creator>asus</dc:creator>
  <cp:lastModifiedBy>asus</cp:lastModifiedBy>
  <cp:revision>6</cp:revision>
  <dcterms:created xsi:type="dcterms:W3CDTF">2013-10-21T14:24:51Z</dcterms:created>
  <dcterms:modified xsi:type="dcterms:W3CDTF">2013-10-21T15:26:41Z</dcterms:modified>
</cp:coreProperties>
</file>